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68" r:id="rId5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FFCC"/>
    <a:srgbClr val="FFCC99"/>
    <a:srgbClr val="FFE699"/>
    <a:srgbClr val="FFF2CC"/>
    <a:srgbClr val="8EDEC9"/>
    <a:srgbClr val="8EEEE3"/>
    <a:srgbClr val="C4EEE3"/>
    <a:srgbClr val="DAE3F3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09" autoAdjust="0"/>
    <p:restoredTop sz="94660"/>
  </p:normalViewPr>
  <p:slideViewPr>
    <p:cSldViewPr snapToGrid="0">
      <p:cViewPr varScale="1">
        <p:scale>
          <a:sx n="61" d="100"/>
          <a:sy n="61" d="100"/>
        </p:scale>
        <p:origin x="963" y="2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itcha Singhaphan , Ph.D." userId="da87928d-416e-4e1b-a593-7533071fab7c" providerId="ADAL" clId="{606CA2E2-6FE4-4AE0-A2A3-3946C42F914A}"/>
    <pc:docChg chg="modSld">
      <pc:chgData name="Pitcha Singhaphan , Ph.D." userId="da87928d-416e-4e1b-a593-7533071fab7c" providerId="ADAL" clId="{606CA2E2-6FE4-4AE0-A2A3-3946C42F914A}" dt="2022-11-14T04:04:19.585" v="33" actId="20577"/>
      <pc:docMkLst>
        <pc:docMk/>
      </pc:docMkLst>
      <pc:sldChg chg="modSp mod">
        <pc:chgData name="Pitcha Singhaphan , Ph.D." userId="da87928d-416e-4e1b-a593-7533071fab7c" providerId="ADAL" clId="{606CA2E2-6FE4-4AE0-A2A3-3946C42F914A}" dt="2022-11-14T04:04:19.585" v="33" actId="20577"/>
        <pc:sldMkLst>
          <pc:docMk/>
          <pc:sldMk cId="2030090729" sldId="268"/>
        </pc:sldMkLst>
        <pc:spChg chg="mod">
          <ac:chgData name="Pitcha Singhaphan , Ph.D." userId="da87928d-416e-4e1b-a593-7533071fab7c" providerId="ADAL" clId="{606CA2E2-6FE4-4AE0-A2A3-3946C42F914A}" dt="2022-11-14T04:04:19.585" v="33" actId="20577"/>
          <ac:spMkLst>
            <pc:docMk/>
            <pc:sldMk cId="2030090729" sldId="268"/>
            <ac:spMk id="8" creationId="{7EBCCBEC-5C35-479B-9264-454C6502B7B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>
            <a:extLst>
              <a:ext uri="{FF2B5EF4-FFF2-40B4-BE49-F238E27FC236}">
                <a16:creationId xmlns:a16="http://schemas.microsoft.com/office/drawing/2014/main" id="{44329252-507B-4779-8F39-7F812B0FA2C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8504998E-7B52-4EA5-AC67-6A0607FFD70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DF7222-E805-40A9-BFC4-55AC40484570}" type="datetimeFigureOut">
              <a:rPr lang="th-TH" smtClean="0"/>
              <a:t>06/06/69</a:t>
            </a:fld>
            <a:endParaRPr lang="th-TH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C6672B8E-99AB-4F89-800C-FBE6A833095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D13C6F7B-6E24-4397-BE96-373BD64E374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96A44E-574C-4F26-BD4B-2340B00B381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0807234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3AD82E-D1FA-429E-A373-FF1F34A6FF78}" type="datetimeFigureOut">
              <a:rPr lang="th-TH" smtClean="0"/>
              <a:t>06/06/69</a:t>
            </a:fld>
            <a:endParaRPr lang="th-TH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FA367-14D6-4CB5-B891-ACA1D4091F8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523897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1B20E21B-6108-488B-B934-17B9C1236F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3D8784AE-6758-449B-B7D9-7BCBAB2826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D8EF0B40-EA1B-48D0-87C3-EFA99223C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9C6B-5826-4E2E-BA74-EB90B1AE5CEB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733AF7E6-784E-4678-8BB8-9CC793A83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8AEBEC3B-7923-4BA5-8348-5A649F464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9A86-AB4A-42E8-9528-D10A46D69F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754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980FB414-3440-417A-A2BD-D6604BAEC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5441E009-C3C0-48E9-99F3-341D6BF43F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1E12786B-5707-4EAB-B2DE-05CA17329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9C6B-5826-4E2E-BA74-EB90B1AE5CEB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874770EF-41CC-4611-BC5A-7ADD5E4AB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CC9933F8-78A4-483E-8047-B5D7DC0AC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9A86-AB4A-42E8-9528-D10A46D69F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471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455875F9-0F82-4A2B-BCB1-4093B21F1A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2E383559-5A87-4CD0-A79D-43C43544A3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2247E64D-D976-4691-A042-EE96961DD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9C6B-5826-4E2E-BA74-EB90B1AE5CEB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7B5FF327-A15D-4310-8CEA-915391890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7DE4FB32-3A82-4FE9-815E-1D63DDA49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9A86-AB4A-42E8-9528-D10A46D69F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671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3EEB958-4BAC-4086-80F1-A3D30040D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2BD128C1-FC60-4311-8523-52A6123852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3C2DB7CE-9E66-4B45-B355-9A10A7DAD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9C6B-5826-4E2E-BA74-EB90B1AE5CEB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A0AF8A4A-B00B-4C52-8808-E0A0BBBF8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BF83FF4F-82CD-44F0-B5A0-CAEDAD68E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9A86-AB4A-42E8-9528-D10A46D69F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482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DBF0B6BE-1519-4270-9BA5-15C6B36FF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E88F4950-A13C-4AED-9E0F-6D766306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0EEA048E-A2F0-46A6-A4F0-56A5A042C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9C6B-5826-4E2E-BA74-EB90B1AE5CEB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6CE60664-6BB5-4D40-BB15-4D80DB7EE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81ECF427-A1A3-4C00-84FD-EC43739CC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9A86-AB4A-42E8-9528-D10A46D69F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880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52D09481-79D3-4619-864B-B2C4CF1D7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A4E53667-3817-42E2-B570-59D24A385E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6EE0696E-12DC-41EF-931D-0250A9960A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890E2028-3203-43E6-A60D-34777C59E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9C6B-5826-4E2E-BA74-EB90B1AE5CEB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CE943FED-EE92-4F64-8233-917D4B8B4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C84CEAAD-71E3-47ED-A026-FF3E39ACE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9A86-AB4A-42E8-9528-D10A46D69F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89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3F0D912-612D-49CF-8E92-71FEA5B61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96327CC6-4E48-4600-9107-7ACCBC13C2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24D01D84-ED44-4CF4-9881-AECCBEAAD1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920BD362-6A3A-45D9-A64C-5642118A24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A4DE3971-5B64-49F0-9BAC-4D9E033A4E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28C41886-98EE-4E96-9133-AD3EDEEF8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9C6B-5826-4E2E-BA74-EB90B1AE5CEB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21525BDC-261D-4FA6-8FF4-8F3F278EE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E0BB94D1-0668-4480-9554-A2409930B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9A86-AB4A-42E8-9528-D10A46D69F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556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8BDC9B9-1C99-42B0-9985-A88BE2E5A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59D9DA79-979A-4DDC-B653-75CE4B09F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9C6B-5826-4E2E-BA74-EB90B1AE5CEB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7C53BDEA-2CC2-4A7C-92EF-220BE7C59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772C1FAE-4E99-4DF9-91C7-A2BDD5D36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9A86-AB4A-42E8-9528-D10A46D69F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48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809BDE8E-A25B-4EAF-8FC2-1E60850A4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9C6B-5826-4E2E-BA74-EB90B1AE5CEB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2C6E24C3-EABF-421B-B0FE-50D9BB2BE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C89C489A-05C8-4C78-8885-41C450640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9A86-AB4A-42E8-9528-D10A46D69F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871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9C4D226F-5CFA-4CC3-A80B-14A90485A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39544CE0-B406-49B2-8AE3-CDB9B2DA24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E7135B2D-8F86-4CDD-82E7-3BB83945B2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B468F2AB-4B57-4DFD-8148-8CBA7B22C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9C6B-5826-4E2E-BA74-EB90B1AE5CEB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9A8F35CB-CA61-4F7C-930B-D257AE1B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F96806CE-42B2-4C63-84B8-52E506D35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9A86-AB4A-42E8-9528-D10A46D69F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336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37FB0CE6-2B26-4BBA-9E7A-A430B2313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802C27CB-CD40-4770-AEF8-5F64261623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7F3D93B8-A5B3-47A2-9C1D-3BD6C614E0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34177F75-BE9D-4CB1-87B6-469615EC7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9C6B-5826-4E2E-BA74-EB90B1AE5CEB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6E3EFC3C-85E6-4807-AC58-35FA79D2D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34071A6C-0993-4995-BF17-3E17C4A37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9A86-AB4A-42E8-9528-D10A46D69F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48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A93FC9E6-924B-47AA-9ED5-E063D50E7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8F9C3649-3B73-47AA-9AF0-88F638D533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AA761632-5C5D-43CB-A3B8-121ED35897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39C6B-5826-4E2E-BA74-EB90B1AE5CEB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8DD39352-9777-446B-86F2-EB22108920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705E44B9-055C-406E-8EDD-04CBCD1B44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79A86-AB4A-42E8-9528-D10A46D69F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15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65">
            <a:extLst>
              <a:ext uri="{FF2B5EF4-FFF2-40B4-BE49-F238E27FC236}">
                <a16:creationId xmlns:a16="http://schemas.microsoft.com/office/drawing/2014/main" id="{8DF27846-BC35-447B-A38C-3AD5E26D7F1E}"/>
              </a:ext>
            </a:extLst>
          </p:cNvPr>
          <p:cNvSpPr/>
          <p:nvPr/>
        </p:nvSpPr>
        <p:spPr>
          <a:xfrm>
            <a:off x="-12317" y="6373764"/>
            <a:ext cx="63350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25</a:t>
            </a:r>
            <a:r>
              <a:rPr lang="en-US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66</a:t>
            </a:r>
            <a:endParaRPr kumimoji="0" lang="en-US" sz="2400" b="0" i="0" u="none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5072E5F9-5448-424C-BC8D-BB48ABF6BEC9}"/>
              </a:ext>
            </a:extLst>
          </p:cNvPr>
          <p:cNvSpPr/>
          <p:nvPr/>
        </p:nvSpPr>
        <p:spPr>
          <a:xfrm>
            <a:off x="4975096" y="6373764"/>
            <a:ext cx="63350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25</a:t>
            </a:r>
            <a:r>
              <a:rPr kumimoji="0" lang="en-US" sz="2400" b="0" i="0" u="none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67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A11E2D0B-1B99-4BE7-A6EC-D21AEB474C98}"/>
              </a:ext>
            </a:extLst>
          </p:cNvPr>
          <p:cNvSpPr/>
          <p:nvPr/>
        </p:nvSpPr>
        <p:spPr>
          <a:xfrm>
            <a:off x="5985393" y="6373764"/>
            <a:ext cx="63350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25</a:t>
            </a:r>
            <a:r>
              <a:rPr lang="en-US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69</a:t>
            </a:r>
            <a:endParaRPr kumimoji="0" lang="en-US" sz="2400" b="0" i="0" u="none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8A5028D3-9A2E-4E95-B7CF-A2D53E0761DD}"/>
              </a:ext>
            </a:extLst>
          </p:cNvPr>
          <p:cNvSpPr/>
          <p:nvPr/>
        </p:nvSpPr>
        <p:spPr>
          <a:xfrm>
            <a:off x="8039082" y="6373764"/>
            <a:ext cx="63350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25</a:t>
            </a:r>
            <a:r>
              <a:rPr lang="en-US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70</a:t>
            </a:r>
            <a:endParaRPr kumimoji="0" lang="en-US" sz="2400" b="0" i="0" u="none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56A03A92-F0FE-4ECF-B6D7-E32D6163F0F1}"/>
              </a:ext>
            </a:extLst>
          </p:cNvPr>
          <p:cNvSpPr/>
          <p:nvPr/>
        </p:nvSpPr>
        <p:spPr>
          <a:xfrm>
            <a:off x="10488577" y="6373764"/>
            <a:ext cx="63350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25</a:t>
            </a:r>
            <a:r>
              <a:rPr lang="en-US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71</a:t>
            </a:r>
            <a:endParaRPr kumimoji="0" lang="en-US" sz="2400" b="0" i="0" u="none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0C84685D-8B8A-43AA-B3B0-32327318FE9D}"/>
              </a:ext>
            </a:extLst>
          </p:cNvPr>
          <p:cNvSpPr/>
          <p:nvPr/>
        </p:nvSpPr>
        <p:spPr>
          <a:xfrm>
            <a:off x="1034167" y="240931"/>
            <a:ext cx="88357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โครงการ</a:t>
            </a:r>
            <a:endParaRPr kumimoji="0" lang="en-US" sz="2400" b="0" i="0" u="none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EBCCBEC-5C35-479B-9264-454C6502B7B0}"/>
              </a:ext>
            </a:extLst>
          </p:cNvPr>
          <p:cNvSpPr/>
          <p:nvPr/>
        </p:nvSpPr>
        <p:spPr>
          <a:xfrm>
            <a:off x="1906539" y="19237"/>
            <a:ext cx="4297656" cy="646331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ระบุชื่อโครงการ.....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...........</a:t>
            </a:r>
            <a:endParaRPr lang="en-US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C033AE7-B873-4638-A408-595323099B18}"/>
              </a:ext>
            </a:extLst>
          </p:cNvPr>
          <p:cNvSpPr/>
          <p:nvPr/>
        </p:nvSpPr>
        <p:spPr>
          <a:xfrm>
            <a:off x="127786" y="2010985"/>
            <a:ext cx="2268954" cy="1477328"/>
          </a:xfrm>
          <a:prstGeom prst="rect">
            <a:avLst/>
          </a:prstGeom>
          <a:solidFill>
            <a:srgbClr val="DAE3F3"/>
          </a:solidFill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Input </a:t>
            </a: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หรือปัจจัยนำเข้า </a:t>
            </a:r>
            <a:r>
              <a:rPr lang="en-US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ปัจจัยนำเข้าซึ่งเป็นปัจจัยที่ขับเคลื่อนให้งานวิจัยดำเนินการสำเร็จและสร้างผลประทบต่อสังคม ส่วนใหญ่ประกอบด้วย</a:t>
            </a:r>
            <a:endParaRPr lang="en-US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B140222-82D7-484E-994E-75943220BA59}"/>
              </a:ext>
            </a:extLst>
          </p:cNvPr>
          <p:cNvSpPr/>
          <p:nvPr/>
        </p:nvSpPr>
        <p:spPr>
          <a:xfrm>
            <a:off x="127784" y="3655677"/>
            <a:ext cx="2258195" cy="369332"/>
          </a:xfrm>
          <a:prstGeom prst="rect">
            <a:avLst/>
          </a:prstGeom>
          <a:solidFill>
            <a:srgbClr val="DAE3F3"/>
          </a:solidFill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 </a:t>
            </a: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งบประมาณการวิจัย</a:t>
            </a:r>
            <a:endParaRPr lang="en-US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118524-174A-47FD-AA81-49A4EDA4F200}"/>
              </a:ext>
            </a:extLst>
          </p:cNvPr>
          <p:cNvSpPr/>
          <p:nvPr/>
        </p:nvSpPr>
        <p:spPr>
          <a:xfrm>
            <a:off x="127783" y="4205012"/>
            <a:ext cx="2258195" cy="369332"/>
          </a:xfrm>
          <a:prstGeom prst="rect">
            <a:avLst/>
          </a:prstGeom>
          <a:solidFill>
            <a:srgbClr val="DAE3F3"/>
          </a:solidFill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 </a:t>
            </a: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บุคลากร </a:t>
            </a:r>
            <a:r>
              <a:rPr lang="en-US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นักวิจัย</a:t>
            </a:r>
            <a:endParaRPr lang="en-US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BE68C4C-5440-481F-B498-EC7DA4625760}"/>
              </a:ext>
            </a:extLst>
          </p:cNvPr>
          <p:cNvSpPr/>
          <p:nvPr/>
        </p:nvSpPr>
        <p:spPr>
          <a:xfrm>
            <a:off x="127783" y="4740053"/>
            <a:ext cx="2258195" cy="1200329"/>
          </a:xfrm>
          <a:prstGeom prst="rect">
            <a:avLst/>
          </a:prstGeom>
          <a:solidFill>
            <a:srgbClr val="DAE3F3"/>
          </a:solidFill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lvl="0" algn="ctr">
              <a:defRPr/>
            </a:pPr>
            <a:r>
              <a:rPr lang="en-US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3. </a:t>
            </a: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องค์ความรู้เดิม หรือผลการศึกษา (</a:t>
            </a:r>
            <a:r>
              <a:rPr lang="en-US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Output) </a:t>
            </a: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จากโครงการวิจัยก่อนหน้านี้ ที่ใช้ต่อยอดในการวิจัย (หากมี)</a:t>
            </a:r>
            <a:endParaRPr lang="en-US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F6F2AC8-570E-4712-A096-D921D50609AA}"/>
              </a:ext>
            </a:extLst>
          </p:cNvPr>
          <p:cNvSpPr/>
          <p:nvPr/>
        </p:nvSpPr>
        <p:spPr>
          <a:xfrm>
            <a:off x="2810949" y="2010712"/>
            <a:ext cx="2268954" cy="2308324"/>
          </a:xfrm>
          <a:prstGeom prst="rect">
            <a:avLst/>
          </a:prstGeom>
          <a:solidFill>
            <a:srgbClr val="C4EEE3"/>
          </a:solidFill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lvl="0" algn="ctr">
              <a:defRPr/>
            </a:pPr>
            <a:r>
              <a:rPr lang="en-US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Output </a:t>
            </a: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ผลผลิต </a:t>
            </a:r>
            <a:r>
              <a:rPr lang="en-US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ผลที่เกิดขึ้นสิ่งแรกและชัดเจนที่สุดจากโครงการวิจัย โดยตอบวัตถุประสงค์การศึกษาที่ตั้งไว้ เช่น สายพันธุ์พืชชนิดใหม่ ตำรับยา</a:t>
            </a:r>
            <a:r>
              <a:rPr lang="en-US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/</a:t>
            </a: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อาหาร นวัตกรรม</a:t>
            </a:r>
            <a:r>
              <a:rPr lang="en-US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/</a:t>
            </a: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เทคโนโลยี แนวทาง</a:t>
            </a:r>
            <a:r>
              <a:rPr lang="en-US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/</a:t>
            </a: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นโยบายเพื่อการจัดการ </a:t>
            </a:r>
            <a:r>
              <a:rPr lang="en-US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Capacity building</a:t>
            </a: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และ</a:t>
            </a:r>
            <a:r>
              <a:rPr lang="en-US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Copyrights</a:t>
            </a: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เป็นต้น </a:t>
            </a:r>
            <a:endParaRPr lang="en-US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9E52C75-78DE-485E-A1E7-E33155062A3B}"/>
              </a:ext>
            </a:extLst>
          </p:cNvPr>
          <p:cNvSpPr/>
          <p:nvPr/>
        </p:nvSpPr>
        <p:spPr>
          <a:xfrm>
            <a:off x="6408920" y="-3972"/>
            <a:ext cx="3133743" cy="954107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Outcome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ผลลัพธ์ 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ผลลัพธ์ คือ ผลจากการนำผลผลิตจากงานวิจัยไปใช้ประโยชน์โดยกลุ่มเป้าหมาย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User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 ทำให้มีการเปลี่ยนแปลง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Change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พฤติกรรม การยอมรับด้านความรู้ ทัศนคติ และทักษะ </a:t>
            </a:r>
            <a:r>
              <a:rPr lang="th-TH" sz="1400" dirty="0">
                <a:solidFill>
                  <a:srgbClr val="C00000"/>
                </a:solidFill>
                <a:highlight>
                  <a:srgbClr val="FFFF00"/>
                </a:highlight>
                <a:latin typeface="TH SarabunPSK" panose="020B0500040200020003" pitchFamily="34" charset="-34"/>
                <a:cs typeface="TH SarabunPSK" panose="020B0500040200020003" pitchFamily="34" charset="-34"/>
              </a:rPr>
              <a:t>(ตัดออกเมื่อใช้จริง)</a:t>
            </a:r>
            <a:endParaRPr lang="en-US" sz="1400" dirty="0">
              <a:solidFill>
                <a:srgbClr val="C00000"/>
              </a:solidFill>
              <a:highlight>
                <a:srgbClr val="FFFF00"/>
              </a:highligh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33878FD-1305-47C1-84D1-D3CA8C77D89E}"/>
              </a:ext>
            </a:extLst>
          </p:cNvPr>
          <p:cNvSpPr/>
          <p:nvPr/>
        </p:nvSpPr>
        <p:spPr>
          <a:xfrm>
            <a:off x="5383276" y="2010712"/>
            <a:ext cx="1802615" cy="1384995"/>
          </a:xfrm>
          <a:prstGeom prst="rect">
            <a:avLst/>
          </a:prstGeom>
          <a:solidFill>
            <a:srgbClr val="FFF2CC"/>
          </a:solidFill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User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ผู้ใช้ประโยชน์จากผลผลิตของงานวิจัย งานวิจัยที่เกิดผลลัพธ์ ที่สำคัญต้องมีผู้ใช้ประโยชน์ 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(User)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มีการยอมรับ (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Adoption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หรือการนำไปใช้ในหลายระดับ เช่น</a:t>
            </a:r>
            <a:endParaRPr lang="en-US" sz="14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AE55868-6239-4AB8-9CC0-AE6CD3747AB4}"/>
              </a:ext>
            </a:extLst>
          </p:cNvPr>
          <p:cNvSpPr/>
          <p:nvPr/>
        </p:nvSpPr>
        <p:spPr>
          <a:xfrm>
            <a:off x="5383273" y="3451720"/>
            <a:ext cx="1802615" cy="307777"/>
          </a:xfrm>
          <a:prstGeom prst="rect">
            <a:avLst/>
          </a:prstGeom>
          <a:solidFill>
            <a:srgbClr val="FFF2CC"/>
          </a:solidFill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</a:t>
            </a:r>
            <a:r>
              <a:rPr lang="en-US" sz="1400" baseline="300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st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User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หรือ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ผู้ใช้คนแรก </a:t>
            </a:r>
            <a:endParaRPr lang="en-US" sz="14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7774CF-2F86-4A65-84C8-5C5F4F4FA9B1}"/>
              </a:ext>
            </a:extLst>
          </p:cNvPr>
          <p:cNvSpPr/>
          <p:nvPr/>
        </p:nvSpPr>
        <p:spPr>
          <a:xfrm>
            <a:off x="5383272" y="3908300"/>
            <a:ext cx="1802615" cy="307777"/>
          </a:xfrm>
          <a:prstGeom prst="rect">
            <a:avLst/>
          </a:prstGeom>
          <a:solidFill>
            <a:srgbClr val="FFF2CC"/>
          </a:solidFill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2nd User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หรือ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ผู้ใช้คนถัดไป</a:t>
            </a:r>
            <a:endParaRPr lang="en-US" sz="14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82C29CF-5580-4459-95CB-9CB96E647F3B}"/>
              </a:ext>
            </a:extLst>
          </p:cNvPr>
          <p:cNvSpPr/>
          <p:nvPr/>
        </p:nvSpPr>
        <p:spPr>
          <a:xfrm>
            <a:off x="5383271" y="4320197"/>
            <a:ext cx="1802615" cy="307777"/>
          </a:xfrm>
          <a:prstGeom prst="rect">
            <a:avLst/>
          </a:prstGeom>
          <a:solidFill>
            <a:srgbClr val="FFF2CC"/>
          </a:solidFill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Final User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ผู้ใช้คนสุดท้าย</a:t>
            </a:r>
            <a:endParaRPr lang="en-US" sz="14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BD39000-EAA5-41D7-8C20-86E194C62831}"/>
              </a:ext>
            </a:extLst>
          </p:cNvPr>
          <p:cNvSpPr/>
          <p:nvPr/>
        </p:nvSpPr>
        <p:spPr>
          <a:xfrm>
            <a:off x="5383270" y="4732172"/>
            <a:ext cx="1802615" cy="1169551"/>
          </a:xfrm>
          <a:prstGeom prst="rect">
            <a:avLst/>
          </a:prstGeom>
          <a:solidFill>
            <a:srgbClr val="FFF2CC"/>
          </a:solidFill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หมายเหตุ 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ผู้ใช้ประโยชน์อาจมีแค่กลุ่มเดียวหรือมากกว่า 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กลุ่มก็ได้ ซึ่งขึ้นอยู่กับงานวิจัยสามารถสร้างความยอมรับให้แก่ 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User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ได้กี่กลุ่ม</a:t>
            </a:r>
            <a:endParaRPr lang="en-US" sz="14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F9088BA-BFD8-497C-9255-74076FCF8270}"/>
              </a:ext>
            </a:extLst>
          </p:cNvPr>
          <p:cNvSpPr/>
          <p:nvPr/>
        </p:nvSpPr>
        <p:spPr>
          <a:xfrm>
            <a:off x="7365109" y="3066999"/>
            <a:ext cx="1907406" cy="1384995"/>
          </a:xfrm>
          <a:prstGeom prst="rect">
            <a:avLst/>
          </a:prstGeom>
          <a:solidFill>
            <a:srgbClr val="FFF2CC"/>
          </a:solidFill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เมื่อผู้ใช้ประโยชน์จากงานวิจัยนำงานวิจัยไปใช้ประโยชน์อย่างกว้างขวางในเชิงพาณิชย์ สามารถสร้างรายได้สุทธิเพิ่มขึ้นจนทำให้เกิดการเปลี่ยนแปลงในระดับรายได้สุทธิ และคุณภาพชีวิตที่ดีขึ้น</a:t>
            </a:r>
            <a:endParaRPr lang="en-US" sz="14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747542D-7D80-40D0-B01D-E97368B9C0FC}"/>
              </a:ext>
            </a:extLst>
          </p:cNvPr>
          <p:cNvSpPr/>
          <p:nvPr/>
        </p:nvSpPr>
        <p:spPr>
          <a:xfrm>
            <a:off x="9507424" y="2036245"/>
            <a:ext cx="2556789" cy="32932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ผลกระทบ (</a:t>
            </a:r>
            <a:r>
              <a:rPr lang="en-US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Impact) </a:t>
            </a:r>
            <a:r>
              <a:rPr lang="th-TH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คือ การเปลี่ยนแปลงจากผลลัพธ์ในวงกว้าง</a:t>
            </a:r>
          </a:p>
          <a:p>
            <a:pPr>
              <a:defRPr/>
            </a:pPr>
            <a:r>
              <a:rPr lang="th-TH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โดยทั่วไปสามารถกำหนดผลกระทบออกเป็น </a:t>
            </a:r>
            <a:r>
              <a:rPr lang="en-US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 </a:t>
            </a:r>
            <a:r>
              <a:rPr lang="th-TH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ประเภทได้แก่ </a:t>
            </a:r>
          </a:p>
          <a:p>
            <a:pPr marL="342900" indent="-342900">
              <a:buAutoNum type="arabicParenBoth"/>
              <a:defRPr/>
            </a:pPr>
            <a:r>
              <a:rPr lang="th-TH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ผลกระทบทางเศรษฐกิจ </a:t>
            </a:r>
          </a:p>
          <a:p>
            <a:pPr marL="342900" indent="-342900">
              <a:buAutoNum type="arabicParenBoth"/>
              <a:defRPr/>
            </a:pPr>
            <a:r>
              <a:rPr lang="th-TH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ผลกระทบทางสังคม และ</a:t>
            </a:r>
          </a:p>
          <a:p>
            <a:pPr marL="342900" indent="-342900">
              <a:buAutoNum type="arabicParenBoth"/>
              <a:defRPr/>
            </a:pPr>
            <a:r>
              <a:rPr lang="th-TH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ผลกระทบทางสิ่งแวดล้อม </a:t>
            </a:r>
          </a:p>
          <a:p>
            <a:pPr>
              <a:defRPr/>
            </a:pPr>
            <a:r>
              <a:rPr lang="th-TH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ซึ่งขึ้นอยู่กับลักษณะของงานวิจัย สามารถก่อให้เกิดผลกระทบเพียง 1 หรือ 2 ปรเภท ไม่จำเป็นต้องเกิดผลกระทบครบทั้ง 3 ประเภท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พิจารณาได้ทั้งผลกระทบทางตรงและทางอ้อม ที่เป็นเชิงบวกและเชิงลบ 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BEEE89C-30B3-459E-9247-6EC42F0F5CF4}"/>
              </a:ext>
            </a:extLst>
          </p:cNvPr>
          <p:cNvSpPr/>
          <p:nvPr/>
        </p:nvSpPr>
        <p:spPr>
          <a:xfrm>
            <a:off x="127783" y="6193919"/>
            <a:ext cx="11191246" cy="338554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กำหนดช่วงเวลาของงานวิจัยตั้งแต่เริ่มต้นจนถึงช่วงเวลาที่คาดว่าเกิดผลกระทบ (กรณี </a:t>
            </a:r>
            <a:r>
              <a:rPr lang="en-US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Ex-ante) </a:t>
            </a:r>
            <a:r>
              <a:rPr lang="th-TH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ถึงช่วงเวลาที่พิจารณาศึกษาผลกระทบที่เกิดขึ้นจริงหลังจากโครงการเสร็จสิ้น (</a:t>
            </a:r>
            <a:r>
              <a:rPr lang="en-US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ex-post) </a:t>
            </a:r>
            <a:r>
              <a:rPr lang="th-TH" sz="1600" dirty="0">
                <a:solidFill>
                  <a:srgbClr val="C00000"/>
                </a:solidFill>
                <a:highlight>
                  <a:srgbClr val="FFFF00"/>
                </a:highlight>
                <a:latin typeface="TH SarabunPSK" panose="020B0500040200020003" pitchFamily="34" charset="-34"/>
                <a:cs typeface="TH SarabunPSK" panose="020B0500040200020003" pitchFamily="34" charset="-34"/>
              </a:rPr>
              <a:t>(ตัดออกเมื่อใช้จริง)</a:t>
            </a:r>
            <a:endParaRPr lang="en-US" sz="16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7ECD6B1-C61B-4882-8E05-B1EF46001D2E}"/>
              </a:ext>
            </a:extLst>
          </p:cNvPr>
          <p:cNvSpPr/>
          <p:nvPr/>
        </p:nvSpPr>
        <p:spPr>
          <a:xfrm>
            <a:off x="7365109" y="2026047"/>
            <a:ext cx="1919467" cy="954107"/>
          </a:xfrm>
          <a:prstGeom prst="rect">
            <a:avLst/>
          </a:prstGeom>
          <a:solidFill>
            <a:srgbClr val="FFF2CC"/>
          </a:solidFill>
          <a:ln>
            <a:solidFill>
              <a:schemeClr val="tx1"/>
            </a:solidFill>
            <a:prstDash val="dash"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การพิจารณาระดับความเปลี่ยนแปลง (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Change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 สามารถพิจารณาการใช้ประโยชน์จากผลผลิตแยกตาม 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user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แต่ละประเภท</a:t>
            </a:r>
          </a:p>
        </p:txBody>
      </p:sp>
      <p:sp>
        <p:nvSpPr>
          <p:cNvPr id="27" name="Flowchart: Off-page Connector 26">
            <a:extLst>
              <a:ext uri="{FF2B5EF4-FFF2-40B4-BE49-F238E27FC236}">
                <a16:creationId xmlns:a16="http://schemas.microsoft.com/office/drawing/2014/main" id="{88D789E5-C0F5-417B-B95E-2F6DE25E5301}"/>
              </a:ext>
            </a:extLst>
          </p:cNvPr>
          <p:cNvSpPr/>
          <p:nvPr/>
        </p:nvSpPr>
        <p:spPr>
          <a:xfrm rot="16200000">
            <a:off x="976390" y="110655"/>
            <a:ext cx="883885" cy="2683168"/>
          </a:xfrm>
          <a:prstGeom prst="flowChartOffpageConnector">
            <a:avLst/>
          </a:prstGeom>
          <a:solidFill>
            <a:schemeClr val="accent1">
              <a:lumMod val="40000"/>
              <a:lumOff val="6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0" name="Flowchart: Off-page Connector 29">
            <a:extLst>
              <a:ext uri="{FF2B5EF4-FFF2-40B4-BE49-F238E27FC236}">
                <a16:creationId xmlns:a16="http://schemas.microsoft.com/office/drawing/2014/main" id="{CBB3B091-9D73-41D3-8E33-97A035941E70}"/>
              </a:ext>
            </a:extLst>
          </p:cNvPr>
          <p:cNvSpPr/>
          <p:nvPr/>
        </p:nvSpPr>
        <p:spPr>
          <a:xfrm rot="16200000">
            <a:off x="10450119" y="72320"/>
            <a:ext cx="883885" cy="2663335"/>
          </a:xfrm>
          <a:prstGeom prst="flowChartOffpageConnector">
            <a:avLst/>
          </a:prstGeom>
          <a:solidFill>
            <a:schemeClr val="accent2">
              <a:lumMod val="40000"/>
              <a:lumOff val="6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00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2" name="Flowchart: Off-page Connector 31">
            <a:extLst>
              <a:ext uri="{FF2B5EF4-FFF2-40B4-BE49-F238E27FC236}">
                <a16:creationId xmlns:a16="http://schemas.microsoft.com/office/drawing/2014/main" id="{8339BC16-9B5B-4399-AEBF-4AAB0E4A8620}"/>
              </a:ext>
            </a:extLst>
          </p:cNvPr>
          <p:cNvSpPr/>
          <p:nvPr/>
        </p:nvSpPr>
        <p:spPr>
          <a:xfrm rot="16200000">
            <a:off x="3638231" y="155664"/>
            <a:ext cx="883885" cy="2538450"/>
          </a:xfrm>
          <a:prstGeom prst="flowChartOffpageConnector">
            <a:avLst/>
          </a:prstGeom>
          <a:solidFill>
            <a:srgbClr val="8EDEC9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00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3" name="Flowchart: Off-page Connector 32">
            <a:extLst>
              <a:ext uri="{FF2B5EF4-FFF2-40B4-BE49-F238E27FC236}">
                <a16:creationId xmlns:a16="http://schemas.microsoft.com/office/drawing/2014/main" id="{B65DFDC7-4F0E-4233-B9EB-D3F010502372}"/>
              </a:ext>
            </a:extLst>
          </p:cNvPr>
          <p:cNvSpPr/>
          <p:nvPr/>
        </p:nvSpPr>
        <p:spPr>
          <a:xfrm rot="16200000">
            <a:off x="7037500" y="-668367"/>
            <a:ext cx="883885" cy="4158026"/>
          </a:xfrm>
          <a:prstGeom prst="flowChartOffpageConnector">
            <a:avLst/>
          </a:prstGeom>
          <a:solidFill>
            <a:srgbClr val="FFE699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00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1FA89C-43B5-4D50-B721-45FD52CDE550}"/>
              </a:ext>
            </a:extLst>
          </p:cNvPr>
          <p:cNvSpPr txBox="1"/>
          <p:nvPr/>
        </p:nvSpPr>
        <p:spPr>
          <a:xfrm>
            <a:off x="272641" y="1194299"/>
            <a:ext cx="22913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ปัจจัยนำเข้า (</a:t>
            </a:r>
            <a:r>
              <a:rPr lang="en-US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Input)</a:t>
            </a:r>
            <a:endParaRPr lang="th-TH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A8830B-223B-4621-A68A-21E7B3DD43F1}"/>
              </a:ext>
            </a:extLst>
          </p:cNvPr>
          <p:cNvSpPr txBox="1"/>
          <p:nvPr/>
        </p:nvSpPr>
        <p:spPr>
          <a:xfrm>
            <a:off x="3081528" y="1168547"/>
            <a:ext cx="17556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ผลผลิต (</a:t>
            </a:r>
            <a:r>
              <a:rPr lang="en-US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Output)</a:t>
            </a:r>
          </a:p>
          <a:p>
            <a:endParaRPr lang="th-TH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956444-B241-49C6-B859-9BF00F96C512}"/>
              </a:ext>
            </a:extLst>
          </p:cNvPr>
          <p:cNvSpPr txBox="1"/>
          <p:nvPr/>
        </p:nvSpPr>
        <p:spPr>
          <a:xfrm>
            <a:off x="5846907" y="1147738"/>
            <a:ext cx="268968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ผลลัพธ์</a:t>
            </a:r>
            <a:r>
              <a:rPr lang="en-US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(Outcome)</a:t>
            </a:r>
            <a:endParaRPr lang="th-TH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th-TH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77C725-DCBE-4B5D-95FD-907398D6D070}"/>
              </a:ext>
            </a:extLst>
          </p:cNvPr>
          <p:cNvSpPr txBox="1"/>
          <p:nvPr/>
        </p:nvSpPr>
        <p:spPr>
          <a:xfrm>
            <a:off x="9884664" y="1155518"/>
            <a:ext cx="217954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ผลกระทบ (</a:t>
            </a:r>
            <a:r>
              <a:rPr lang="en-US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Impact)</a:t>
            </a:r>
          </a:p>
          <a:p>
            <a:endParaRPr lang="th-TH" dirty="0"/>
          </a:p>
        </p:txBody>
      </p:sp>
      <p:grpSp>
        <p:nvGrpSpPr>
          <p:cNvPr id="34" name="กลุ่ม 40">
            <a:extLst>
              <a:ext uri="{FF2B5EF4-FFF2-40B4-BE49-F238E27FC236}">
                <a16:creationId xmlns:a16="http://schemas.microsoft.com/office/drawing/2014/main" id="{1757ACB7-CBA2-48E9-8D11-5BC281653345}"/>
              </a:ext>
            </a:extLst>
          </p:cNvPr>
          <p:cNvGrpSpPr/>
          <p:nvPr/>
        </p:nvGrpSpPr>
        <p:grpSpPr>
          <a:xfrm>
            <a:off x="76748" y="27412"/>
            <a:ext cx="940727" cy="920173"/>
            <a:chOff x="591413" y="1762633"/>
            <a:chExt cx="1365711" cy="1365711"/>
          </a:xfrm>
        </p:grpSpPr>
        <p:sp>
          <p:nvSpPr>
            <p:cNvPr id="35" name="วงรี 41">
              <a:extLst>
                <a:ext uri="{FF2B5EF4-FFF2-40B4-BE49-F238E27FC236}">
                  <a16:creationId xmlns:a16="http://schemas.microsoft.com/office/drawing/2014/main" id="{B151538A-3C1D-485A-A556-DD9C2D0F4667}"/>
                </a:ext>
              </a:extLst>
            </p:cNvPr>
            <p:cNvSpPr/>
            <p:nvPr/>
          </p:nvSpPr>
          <p:spPr>
            <a:xfrm>
              <a:off x="591413" y="1762633"/>
              <a:ext cx="1365711" cy="1365711"/>
            </a:xfrm>
            <a:prstGeom prst="ellipse">
              <a:avLst/>
            </a:prstGeom>
            <a:effectLst>
              <a:outerShdw blurRad="57150" dist="19050" dir="5400000" algn="ctr" rotWithShape="0">
                <a:srgbClr val="000000">
                  <a:alpha val="63000"/>
                </a:srgbClr>
              </a:outerShdw>
              <a:softEdge rad="31750"/>
            </a:effectLst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6" name="วงรี 42">
              <a:extLst>
                <a:ext uri="{FF2B5EF4-FFF2-40B4-BE49-F238E27FC236}">
                  <a16:creationId xmlns:a16="http://schemas.microsoft.com/office/drawing/2014/main" id="{A36B331A-7780-418E-8C70-7D99C9E90E44}"/>
                </a:ext>
              </a:extLst>
            </p:cNvPr>
            <p:cNvSpPr/>
            <p:nvPr/>
          </p:nvSpPr>
          <p:spPr>
            <a:xfrm>
              <a:off x="767406" y="1939529"/>
              <a:ext cx="1013723" cy="993988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pic>
          <p:nvPicPr>
            <p:cNvPr id="37" name="Picture 13">
              <a:extLst>
                <a:ext uri="{FF2B5EF4-FFF2-40B4-BE49-F238E27FC236}">
                  <a16:creationId xmlns:a16="http://schemas.microsoft.com/office/drawing/2014/main" id="{B0043090-FFA8-4E16-983C-6EBC221DC6D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1638" y="2002004"/>
              <a:ext cx="868274" cy="917579"/>
            </a:xfrm>
            <a:prstGeom prst="rect">
              <a:avLst/>
            </a:prstGeom>
          </p:spPr>
        </p:pic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E4003123-3CFA-4311-8DA2-E5F5935E868D}"/>
              </a:ext>
            </a:extLst>
          </p:cNvPr>
          <p:cNvSpPr txBox="1"/>
          <p:nvPr/>
        </p:nvSpPr>
        <p:spPr>
          <a:xfrm>
            <a:off x="9785066" y="179376"/>
            <a:ext cx="2208959" cy="523220"/>
          </a:xfrm>
          <a:prstGeom prst="rect">
            <a:avLst/>
          </a:prstGeom>
          <a:noFill/>
          <a:ln w="34925">
            <a:solidFill>
              <a:schemeClr val="tx2">
                <a:lumMod val="75000"/>
              </a:schemeClr>
            </a:solidFill>
            <a:prstDash val="sysDash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Impact Pathway</a:t>
            </a:r>
            <a:endParaRPr lang="th-TH" sz="2800" b="1" dirty="0">
              <a:solidFill>
                <a:schemeClr val="accent6">
                  <a:lumMod val="75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030090729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เอกสาร" ma:contentTypeID="0x010100C44861D52C78BA408B421A59C85FBE0B" ma:contentTypeVersion="13" ma:contentTypeDescription="สร้างเอกสารใหม่" ma:contentTypeScope="" ma:versionID="33f000b374d13847cf807b65b38b1800">
  <xsd:schema xmlns:xsd="http://www.w3.org/2001/XMLSchema" xmlns:xs="http://www.w3.org/2001/XMLSchema" xmlns:p="http://schemas.microsoft.com/office/2006/metadata/properties" xmlns:ns2="abcb3ba4-ebf5-44f9-b059-6e113c93a9ae" xmlns:ns3="2e23d928-011f-4edd-8073-14a50f154886" targetNamespace="http://schemas.microsoft.com/office/2006/metadata/properties" ma:root="true" ma:fieldsID="00777643694a492eff5e0a191212eb25" ns2:_="" ns3:_="">
    <xsd:import namespace="abcb3ba4-ebf5-44f9-b059-6e113c93a9ae"/>
    <xsd:import namespace="2e23d928-011f-4edd-8073-14a50f15488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cb3ba4-ebf5-44f9-b059-6e113c93a9a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23d928-011f-4edd-8073-14a50f15488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แชร์กับ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แชร์พร้อมกับรายละเอียด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ชนิดเนื้อหา"/>
        <xsd:element ref="dc:title" minOccurs="0" maxOccurs="1" ma:index="4" ma:displayName="ชื่อเรื่อง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EB3D754-2CFC-41AE-9DD6-0269C221BAFF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0CF780F-F052-4049-9699-E8C46B43505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bcb3ba4-ebf5-44f9-b059-6e113c93a9ae"/>
    <ds:schemaRef ds:uri="2e23d928-011f-4edd-8073-14a50f15488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02EBF96-8F71-40F7-8D15-A0136697201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2685</TotalTime>
  <Words>434</Words>
  <Application>Microsoft Office PowerPoint</Application>
  <PresentationFormat>Widescreen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TH SarabunPSK</vt:lpstr>
      <vt:lpstr>ธีมของ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Mahunnop Fakkao</dc:creator>
  <cp:lastModifiedBy>kamalas phoo</cp:lastModifiedBy>
  <cp:revision>165</cp:revision>
  <cp:lastPrinted>2020-07-16T08:33:12Z</cp:lastPrinted>
  <dcterms:created xsi:type="dcterms:W3CDTF">2020-06-24T14:42:59Z</dcterms:created>
  <dcterms:modified xsi:type="dcterms:W3CDTF">2026-06-06T15:11:17Z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0x010100C44861D52C78BA408B421A59C85FBE0B</vt:lpwstr>
  </property>
</Properties>
</file>